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6858000" cy="9144000"/>
  <p:embeddedFontLst>
    <p:embeddedFont>
      <p:font typeface="Roboto Mono Medium"/>
      <p:regular r:id="rId52"/>
      <p:bold r:id="rId53"/>
      <p:italic r:id="rId54"/>
      <p:boldItalic r:id="rId55"/>
    </p:embeddedFont>
    <p:embeddedFont>
      <p:font typeface="Roboto Mono Light"/>
      <p:regular r:id="rId56"/>
      <p:bold r:id="rId57"/>
      <p:italic r:id="rId58"/>
      <p:boldItalic r:id="rId59"/>
    </p:embeddedFont>
    <p:embeddedFont>
      <p:font typeface="Montserrat Light"/>
      <p:regular r:id="rId60"/>
      <p:bold r:id="rId61"/>
      <p:italic r:id="rId62"/>
      <p:boldItalic r:id="rId63"/>
    </p:embeddedFont>
    <p:embeddedFont>
      <p:font typeface="Sora"/>
      <p:regular r:id="rId64"/>
      <p:bold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0" roundtripDataSignature="AMtx7mjm9HG+mH6OwXM/P7cdhPo6aUYQ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italic.fntdata"/><Relationship Id="rId61" Type="http://schemas.openxmlformats.org/officeDocument/2006/relationships/font" Target="fonts/MontserratLight-bold.fntdata"/><Relationship Id="rId20" Type="http://schemas.openxmlformats.org/officeDocument/2006/relationships/slide" Target="slides/slide14.xml"/><Relationship Id="rId64" Type="http://schemas.openxmlformats.org/officeDocument/2006/relationships/font" Target="fonts/Sora-regular.fntdata"/><Relationship Id="rId63" Type="http://schemas.openxmlformats.org/officeDocument/2006/relationships/font" Target="fonts/MontserratLight-boldItalic.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Sora-bold.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font" Target="fonts/MontserratLigh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MonoMedium-bold.fntdata"/><Relationship Id="rId52" Type="http://schemas.openxmlformats.org/officeDocument/2006/relationships/font" Target="fonts/RobotoMonoMedium-regular.fntdata"/><Relationship Id="rId11" Type="http://schemas.openxmlformats.org/officeDocument/2006/relationships/slide" Target="slides/slide5.xml"/><Relationship Id="rId55" Type="http://schemas.openxmlformats.org/officeDocument/2006/relationships/font" Target="fonts/RobotoMonoMedium-boldItalic.fntdata"/><Relationship Id="rId10" Type="http://schemas.openxmlformats.org/officeDocument/2006/relationships/slide" Target="slides/slide4.xml"/><Relationship Id="rId54" Type="http://schemas.openxmlformats.org/officeDocument/2006/relationships/font" Target="fonts/RobotoMonoMedium-italic.fntdata"/><Relationship Id="rId13" Type="http://schemas.openxmlformats.org/officeDocument/2006/relationships/slide" Target="slides/slide7.xml"/><Relationship Id="rId57" Type="http://schemas.openxmlformats.org/officeDocument/2006/relationships/font" Target="fonts/RobotoMonoLight-bold.fntdata"/><Relationship Id="rId12" Type="http://schemas.openxmlformats.org/officeDocument/2006/relationships/slide" Target="slides/slide6.xml"/><Relationship Id="rId56" Type="http://schemas.openxmlformats.org/officeDocument/2006/relationships/font" Target="fonts/RobotoMonoLight-regular.fntdata"/><Relationship Id="rId15" Type="http://schemas.openxmlformats.org/officeDocument/2006/relationships/slide" Target="slides/slide9.xml"/><Relationship Id="rId59" Type="http://schemas.openxmlformats.org/officeDocument/2006/relationships/font" Target="fonts/RobotoMonoLight-boldItalic.fntdata"/><Relationship Id="rId14" Type="http://schemas.openxmlformats.org/officeDocument/2006/relationships/slide" Target="slides/slide8.xml"/><Relationship Id="rId58" Type="http://schemas.openxmlformats.org/officeDocument/2006/relationships/font" Target="fonts/RobotoMono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2ad2f664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142ad2f6649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48" name="Google Shape;248;g142ad2f6649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2ad2f664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142ad2f664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2ad2f6649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142ad2f6649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51da439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1451da439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51da4399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1451da4399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2ad2f6649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142ad2f664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42ad2f664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42ad2f664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02" name="Google Shape;302;g142ad2f664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42ad2f6649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142ad2f6649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42ad2f6649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142ad2f664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51da4399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451da4399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51da4399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1451da4399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2ad2f6649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42ad2f6649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42ad2f664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142ad2f6649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41" name="Google Shape;341;g142ad2f6649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2ad2f6649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42ad2f6649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2ad2f6649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142ad2f664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51da43991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1451da4399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51da43991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1451da4399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2ad2f6649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142ad2f664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42ad2f664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42ad2f664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89" name="Google Shape;389;g142ad2f6649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451da43991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1451da4399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42ad2f664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42ad2f6649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01" name="Google Shape;401;g142ad2f6649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2ad2f6649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42ad2f664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2ad2f6649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42ad2f6649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43" name="Google Shape;443;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51da439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451da439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2ad2f664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142ad2f6649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36" name="Google Shape;236;g142ad2f6649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2ad2f6649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42ad2f664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hyperlink" Target="https://www.gendhismanis.id/kalkulatorbmi.html" TargetMode="External"/><Relationship Id="rId4" Type="http://schemas.openxmlformats.org/officeDocument/2006/relationships/hyperlink" Target="https://orwh.od.nih.gov/sites/orwh/files/docs/SexGenderInfographic11x17_508_Final.pdf" TargetMode="External"/><Relationship Id="rId5" Type="http://schemas.openxmlformats.org/officeDocument/2006/relationships/hyperlink" Target="https://orwh.od.nih.gov/sites/orwh/files/docs/SexGenderInfographic11x17_508_Final.pdf" TargetMode="External"/><Relationship Id="rId6" Type="http://schemas.openxmlformats.org/officeDocument/2006/relationships/hyperlink" Target="https://drive.google.com/file/d/1bg8sYJR4Ko03os9KHgd-rR8yiWEP6gpQ/pre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1352100" y="2431013"/>
            <a:ext cx="9487800" cy="1876198"/>
            <a:chOff x="1352101" y="2247783"/>
            <a:chExt cx="9487800" cy="1876198"/>
          </a:xfrm>
        </p:grpSpPr>
        <p:sp>
          <p:nvSpPr>
            <p:cNvPr id="187" name="Google Shape;187;p1"/>
            <p:cNvSpPr txBox="1"/>
            <p:nvPr/>
          </p:nvSpPr>
          <p:spPr>
            <a:xfrm>
              <a:off x="1352101" y="2247783"/>
              <a:ext cx="9487800" cy="14465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b="0" i="0" lang="en-US" sz="4400" u="none" cap="none" strike="noStrike">
                  <a:solidFill>
                    <a:srgbClr val="FFFFFF"/>
                  </a:solidFill>
                  <a:latin typeface="Sora"/>
                  <a:ea typeface="Sora"/>
                  <a:cs typeface="Sora"/>
                  <a:sym typeface="Sora"/>
                </a:rPr>
                <a:t>Analisis probability data asuransi</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306290" y="3721381"/>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Probability Course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42ad2f6649_0_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42ad2f6649_0_8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Rata-Rata umur pelanggan</a:t>
            </a:r>
            <a:endParaRPr/>
          </a:p>
        </p:txBody>
      </p:sp>
      <p:pic>
        <p:nvPicPr>
          <p:cNvPr id="256" name="Google Shape;256;g142ad2f6649_0_84"/>
          <p:cNvPicPr preferRelativeResize="0"/>
          <p:nvPr/>
        </p:nvPicPr>
        <p:blipFill rotWithShape="1">
          <a:blip r:embed="rId3">
            <a:alphaModFix/>
          </a:blip>
          <a:srcRect b="19650" l="2057" r="79547" t="46367"/>
          <a:stretch/>
        </p:blipFill>
        <p:spPr>
          <a:xfrm>
            <a:off x="948415" y="1594593"/>
            <a:ext cx="6042819" cy="31393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42ad2f6649_0_8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Rata-rata umur pengguna</a:t>
            </a:r>
            <a:endParaRPr/>
          </a:p>
        </p:txBody>
      </p:sp>
      <p:pic>
        <p:nvPicPr>
          <p:cNvPr id="262" name="Google Shape;262;g142ad2f6649_0_89"/>
          <p:cNvPicPr preferRelativeResize="0"/>
          <p:nvPr/>
        </p:nvPicPr>
        <p:blipFill rotWithShape="1">
          <a:blip r:embed="rId3">
            <a:alphaModFix/>
          </a:blip>
          <a:srcRect b="33333" l="2108" r="78282" t="38611"/>
          <a:stretch/>
        </p:blipFill>
        <p:spPr>
          <a:xfrm>
            <a:off x="401515" y="1584375"/>
            <a:ext cx="7172326" cy="2886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451da43991_0_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Mencari rata-rata tagihan dengan kondisi</a:t>
            </a:r>
            <a:endParaRPr/>
          </a:p>
        </p:txBody>
      </p:sp>
      <p:pic>
        <p:nvPicPr>
          <p:cNvPr id="268" name="Google Shape;268;g1451da43991_0_0"/>
          <p:cNvPicPr preferRelativeResize="0"/>
          <p:nvPr/>
        </p:nvPicPr>
        <p:blipFill rotWithShape="1">
          <a:blip r:embed="rId3">
            <a:alphaModFix/>
          </a:blip>
          <a:srcRect b="27406" l="1563" r="58645" t="25000"/>
          <a:stretch/>
        </p:blipFill>
        <p:spPr>
          <a:xfrm>
            <a:off x="571500" y="1581150"/>
            <a:ext cx="9486900" cy="3191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9"/>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Mencari rata-rata tagihan dengan kondisi</a:t>
            </a:r>
            <a:endParaRPr/>
          </a:p>
        </p:txBody>
      </p:sp>
      <p:pic>
        <p:nvPicPr>
          <p:cNvPr id="274" name="Google Shape;274;p9"/>
          <p:cNvPicPr preferRelativeResize="0"/>
          <p:nvPr/>
        </p:nvPicPr>
        <p:blipFill rotWithShape="1">
          <a:blip r:embed="rId3">
            <a:alphaModFix/>
          </a:blip>
          <a:srcRect b="31358" l="1780" r="72361" t="28364"/>
          <a:stretch/>
        </p:blipFill>
        <p:spPr>
          <a:xfrm>
            <a:off x="485775" y="1328737"/>
            <a:ext cx="9458326" cy="4143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451da43991_0_5"/>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Variansi antara perokok dan non perokok</a:t>
            </a:r>
            <a:endParaRPr/>
          </a:p>
        </p:txBody>
      </p:sp>
      <p:pic>
        <p:nvPicPr>
          <p:cNvPr id="280" name="Google Shape;280;g1451da43991_0_5"/>
          <p:cNvPicPr preferRelativeResize="0"/>
          <p:nvPr/>
        </p:nvPicPr>
        <p:blipFill rotWithShape="1">
          <a:blip r:embed="rId3">
            <a:alphaModFix/>
          </a:blip>
          <a:srcRect b="4536" l="2500" r="84714" t="19444"/>
          <a:stretch/>
        </p:blipFill>
        <p:spPr>
          <a:xfrm>
            <a:off x="609601" y="1381126"/>
            <a:ext cx="2677326" cy="447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ph type="title"/>
          </p:nvPr>
        </p:nvSpPr>
        <p:spPr>
          <a:xfrm>
            <a:off x="345811" y="287487"/>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Mencari bmi yang lebih tinggi antara perokok dan non perokok</a:t>
            </a:r>
            <a:endParaRPr sz="2800"/>
          </a:p>
        </p:txBody>
      </p:sp>
      <p:pic>
        <p:nvPicPr>
          <p:cNvPr id="286" name="Google Shape;286;p10"/>
          <p:cNvPicPr preferRelativeResize="0"/>
          <p:nvPr/>
        </p:nvPicPr>
        <p:blipFill rotWithShape="1">
          <a:blip r:embed="rId3">
            <a:alphaModFix/>
          </a:blip>
          <a:srcRect b="6388" l="2032" r="51510" t="14815"/>
          <a:stretch/>
        </p:blipFill>
        <p:spPr>
          <a:xfrm>
            <a:off x="323850" y="1524001"/>
            <a:ext cx="8620125" cy="41119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1"/>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Mencari bmi yang lebih tinggi antara perokok dan non perokok</a:t>
            </a:r>
            <a:endParaRPr/>
          </a:p>
        </p:txBody>
      </p:sp>
      <p:pic>
        <p:nvPicPr>
          <p:cNvPr id="292" name="Google Shape;292;p11"/>
          <p:cNvPicPr preferRelativeResize="0"/>
          <p:nvPr/>
        </p:nvPicPr>
        <p:blipFill rotWithShape="1">
          <a:blip r:embed="rId3">
            <a:alphaModFix/>
          </a:blip>
          <a:srcRect b="0" l="0" r="51354" t="12778"/>
          <a:stretch/>
        </p:blipFill>
        <p:spPr>
          <a:xfrm>
            <a:off x="438150" y="1400175"/>
            <a:ext cx="10220325" cy="51539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42ad2f6649_0_9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298" name="Google Shape;298;g142ad2f6649_0_94"/>
          <p:cNvSpPr txBox="1"/>
          <p:nvPr/>
        </p:nvSpPr>
        <p:spPr>
          <a:xfrm>
            <a:off x="401515" y="1584375"/>
            <a:ext cx="11388900"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103864"/>
                </a:solidFill>
                <a:latin typeface="Sora"/>
                <a:ea typeface="Sora"/>
                <a:cs typeface="Sora"/>
                <a:sym typeface="Sora"/>
              </a:rPr>
              <a:t>Dari analisa yang dilakukan didapatkan , rata-rata pelanggan yang merokok adalah 30.71 bmi, umur rata-rata pelanggan berkisar 39 tahun, walau rata-rata bmi yang tidak merokok dan merokok hampir sama tapi rata-rata pelanggan dengan bmi diatas 25 yang merokok memiliki tagihan yang lebih besar dari pada yang tidak</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42ad2f6649_0_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Introduction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Dataset</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Descriptive Statistic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Categorical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Continuous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Variables Correlation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Hypothesis Testing</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Conclusion</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42ad2f6649_0_10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Gender yang memiliki tagihan lebih tinggi</a:t>
            </a:r>
            <a:endParaRPr/>
          </a:p>
        </p:txBody>
      </p:sp>
      <p:pic>
        <p:nvPicPr>
          <p:cNvPr id="310" name="Google Shape;310;g142ad2f6649_0_104"/>
          <p:cNvPicPr preferRelativeResize="0"/>
          <p:nvPr/>
        </p:nvPicPr>
        <p:blipFill rotWithShape="1">
          <a:blip r:embed="rId3">
            <a:alphaModFix/>
          </a:blip>
          <a:srcRect b="0" l="0" r="50000" t="17778"/>
          <a:stretch/>
        </p:blipFill>
        <p:spPr>
          <a:xfrm>
            <a:off x="419100" y="1612344"/>
            <a:ext cx="9725564" cy="4498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42ad2f6649_0_9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Distribusi tagihan tiap region</a:t>
            </a:r>
            <a:endParaRPr/>
          </a:p>
        </p:txBody>
      </p:sp>
      <p:pic>
        <p:nvPicPr>
          <p:cNvPr descr="C:\Users\Dwi\Downloads\Vis Project\tagihan northeast.png" id="316" name="Google Shape;316;g142ad2f6649_0_99"/>
          <p:cNvPicPr preferRelativeResize="0"/>
          <p:nvPr/>
        </p:nvPicPr>
        <p:blipFill rotWithShape="1">
          <a:blip r:embed="rId3">
            <a:alphaModFix/>
          </a:blip>
          <a:srcRect b="0" l="0" r="0" t="0"/>
          <a:stretch/>
        </p:blipFill>
        <p:spPr>
          <a:xfrm>
            <a:off x="606066" y="1478740"/>
            <a:ext cx="2707093" cy="1980452"/>
          </a:xfrm>
          <a:prstGeom prst="rect">
            <a:avLst/>
          </a:prstGeom>
          <a:noFill/>
          <a:ln>
            <a:noFill/>
          </a:ln>
        </p:spPr>
      </p:pic>
      <p:pic>
        <p:nvPicPr>
          <p:cNvPr descr="C:\Users\Dwi\Downloads\Vis Project\tagihan southeast.png" id="317" name="Google Shape;317;g142ad2f6649_0_99"/>
          <p:cNvPicPr preferRelativeResize="0"/>
          <p:nvPr/>
        </p:nvPicPr>
        <p:blipFill rotWithShape="1">
          <a:blip r:embed="rId4">
            <a:alphaModFix/>
          </a:blip>
          <a:srcRect b="0" l="0" r="0" t="0"/>
          <a:stretch/>
        </p:blipFill>
        <p:spPr>
          <a:xfrm>
            <a:off x="616416" y="3556014"/>
            <a:ext cx="2686391" cy="1986215"/>
          </a:xfrm>
          <a:prstGeom prst="rect">
            <a:avLst/>
          </a:prstGeom>
          <a:noFill/>
          <a:ln>
            <a:noFill/>
          </a:ln>
        </p:spPr>
      </p:pic>
      <p:pic>
        <p:nvPicPr>
          <p:cNvPr descr="C:\Users\Dwi\Downloads\Vis Project\tagihan southwest.png" id="318" name="Google Shape;318;g142ad2f6649_0_99"/>
          <p:cNvPicPr preferRelativeResize="0"/>
          <p:nvPr/>
        </p:nvPicPr>
        <p:blipFill rotWithShape="1">
          <a:blip r:embed="rId5">
            <a:alphaModFix/>
          </a:blip>
          <a:srcRect b="0" l="0" r="0" t="0"/>
          <a:stretch/>
        </p:blipFill>
        <p:spPr>
          <a:xfrm>
            <a:off x="3313159" y="1475171"/>
            <a:ext cx="2683425" cy="1984021"/>
          </a:xfrm>
          <a:prstGeom prst="rect">
            <a:avLst/>
          </a:prstGeom>
          <a:noFill/>
          <a:ln>
            <a:noFill/>
          </a:ln>
        </p:spPr>
      </p:pic>
      <p:pic>
        <p:nvPicPr>
          <p:cNvPr descr="C:\Users\Dwi\Downloads\Vis Project\tagihan southeast.png" id="319" name="Google Shape;319;g142ad2f6649_0_99"/>
          <p:cNvPicPr preferRelativeResize="0"/>
          <p:nvPr/>
        </p:nvPicPr>
        <p:blipFill rotWithShape="1">
          <a:blip r:embed="rId6">
            <a:alphaModFix/>
          </a:blip>
          <a:srcRect b="0" l="0" r="0" t="0"/>
          <a:stretch/>
        </p:blipFill>
        <p:spPr>
          <a:xfrm>
            <a:off x="3354139" y="3556014"/>
            <a:ext cx="2772128" cy="19862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451da43991_0_1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Conditional probability</a:t>
            </a:r>
            <a:endParaRPr/>
          </a:p>
        </p:txBody>
      </p:sp>
      <p:pic>
        <p:nvPicPr>
          <p:cNvPr id="325" name="Google Shape;325;g1451da43991_0_10"/>
          <p:cNvPicPr preferRelativeResize="0"/>
          <p:nvPr/>
        </p:nvPicPr>
        <p:blipFill rotWithShape="1">
          <a:blip r:embed="rId3">
            <a:alphaModFix/>
          </a:blip>
          <a:srcRect b="25832" l="0" r="72422" t="26667"/>
          <a:stretch/>
        </p:blipFill>
        <p:spPr>
          <a:xfrm>
            <a:off x="514350" y="1485901"/>
            <a:ext cx="9172575" cy="44433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451da43991_0_15"/>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Proporsi tiap region</a:t>
            </a:r>
            <a:endParaRPr/>
          </a:p>
        </p:txBody>
      </p:sp>
      <p:pic>
        <p:nvPicPr>
          <p:cNvPr id="331" name="Google Shape;331;g1451da43991_0_15"/>
          <p:cNvPicPr preferRelativeResize="0"/>
          <p:nvPr/>
        </p:nvPicPr>
        <p:blipFill rotWithShape="1">
          <a:blip r:embed="rId3">
            <a:alphaModFix/>
          </a:blip>
          <a:srcRect b="38889" l="1875" r="55546" t="18333"/>
          <a:stretch/>
        </p:blipFill>
        <p:spPr>
          <a:xfrm>
            <a:off x="685799" y="1885949"/>
            <a:ext cx="10829925" cy="3060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42ad2f6649_0_10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337" name="Google Shape;337;g142ad2f6649_0_109"/>
          <p:cNvSpPr txBox="1"/>
          <p:nvPr/>
        </p:nvSpPr>
        <p:spPr>
          <a:xfrm>
            <a:off x="401515" y="1584375"/>
            <a:ext cx="11388900" cy="2246729"/>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Dari analisa yang dilkukan walau tagihan perindividu paling tinggi terdapat pada data tagihan pelanggan perempuan, dari histogram yang dibuat antar region terlihat berbentuk distribusi lonceng atau distribusi normal, kemudian dari dataset proporsi non perokok lebih besar dari yang merokok</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Jika kita ingin mengetahui probability keadaan dimana orang tersebut adalah seorang pria dimana diketahui dia adalah perokok itu sebesar 12%</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Dari data yang ada distribusi data setiap region tidak memiliki proporsi yang sama</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42ad2f6649_0_6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42ad2f6649_0_11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Probability of someone has high charges given he’s a smoker</a:t>
            </a:r>
            <a:endParaRPr sz="2800"/>
          </a:p>
        </p:txBody>
      </p:sp>
      <p:sp>
        <p:nvSpPr>
          <p:cNvPr id="349" name="Google Shape;349;g142ad2f6649_0_114"/>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An explanation of what you did</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Result</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42ad2f6649_0_11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BMI vs Smokers</a:t>
            </a:r>
            <a:endParaRPr/>
          </a:p>
        </p:txBody>
      </p:sp>
      <p:pic>
        <p:nvPicPr>
          <p:cNvPr id="355" name="Google Shape;355;g142ad2f6649_0_119"/>
          <p:cNvPicPr preferRelativeResize="0"/>
          <p:nvPr/>
        </p:nvPicPr>
        <p:blipFill rotWithShape="1">
          <a:blip r:embed="rId3">
            <a:alphaModFix/>
          </a:blip>
          <a:srcRect b="36481" l="311" r="57813" t="27778"/>
          <a:stretch/>
        </p:blipFill>
        <p:spPr>
          <a:xfrm>
            <a:off x="317500" y="1644650"/>
            <a:ext cx="10104989" cy="2425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451da43991_0_2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1600"/>
              <a:t>Mencari peluang seseorang acak tagihan kesehatan diatas 16,7K diketahui dia adalah perokok</a:t>
            </a:r>
            <a:endParaRPr sz="1600"/>
          </a:p>
        </p:txBody>
      </p:sp>
      <p:pic>
        <p:nvPicPr>
          <p:cNvPr id="361" name="Google Shape;361;g1451da43991_0_20"/>
          <p:cNvPicPr preferRelativeResize="0"/>
          <p:nvPr/>
        </p:nvPicPr>
        <p:blipFill rotWithShape="1">
          <a:blip r:embed="rId3">
            <a:alphaModFix/>
          </a:blip>
          <a:srcRect b="51943" l="0" r="57031" t="16945"/>
          <a:stretch/>
        </p:blipFill>
        <p:spPr>
          <a:xfrm>
            <a:off x="485775" y="1600200"/>
            <a:ext cx="11287125" cy="22984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451da43991_0_3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1800"/>
              <a:t>Mencari kemungkian terjadi, seorang perokok dengan BMI diatas 25 akan mendapatkan tagihan kesehatan di atas 16,700</a:t>
            </a:r>
            <a:endParaRPr sz="1800"/>
          </a:p>
        </p:txBody>
      </p:sp>
      <p:pic>
        <p:nvPicPr>
          <p:cNvPr id="367" name="Google Shape;367;g1451da43991_0_31"/>
          <p:cNvPicPr preferRelativeResize="0"/>
          <p:nvPr/>
        </p:nvPicPr>
        <p:blipFill rotWithShape="1">
          <a:blip r:embed="rId3">
            <a:alphaModFix/>
          </a:blip>
          <a:srcRect b="15000" l="0" r="62891" t="44443"/>
          <a:stretch/>
        </p:blipFill>
        <p:spPr>
          <a:xfrm>
            <a:off x="485775" y="1348620"/>
            <a:ext cx="10487025" cy="32233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2"/>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Kemungkinan probability paling besar terjadi</a:t>
            </a:r>
            <a:endParaRPr/>
          </a:p>
        </p:txBody>
      </p:sp>
      <p:pic>
        <p:nvPicPr>
          <p:cNvPr id="373" name="Google Shape;373;p12"/>
          <p:cNvPicPr preferRelativeResize="0"/>
          <p:nvPr/>
        </p:nvPicPr>
        <p:blipFill rotWithShape="1">
          <a:blip r:embed="rId3">
            <a:alphaModFix/>
          </a:blip>
          <a:srcRect b="0" l="0" r="56328" t="12222"/>
          <a:stretch/>
        </p:blipFill>
        <p:spPr>
          <a:xfrm>
            <a:off x="400051" y="1543051"/>
            <a:ext cx="8286749" cy="46844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Kemungkinan probability paling besar terjadi</a:t>
            </a:r>
            <a:endParaRPr/>
          </a:p>
        </p:txBody>
      </p:sp>
      <p:pic>
        <p:nvPicPr>
          <p:cNvPr id="379" name="Google Shape;379;p13"/>
          <p:cNvPicPr preferRelativeResize="0"/>
          <p:nvPr/>
        </p:nvPicPr>
        <p:blipFill rotWithShape="1">
          <a:blip r:embed="rId3">
            <a:alphaModFix/>
          </a:blip>
          <a:srcRect b="5277" l="0" r="59922" t="13332"/>
          <a:stretch/>
        </p:blipFill>
        <p:spPr>
          <a:xfrm>
            <a:off x="657226" y="1371601"/>
            <a:ext cx="8972549" cy="51246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42ad2f6649_0_1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385" name="Google Shape;385;g142ad2f6649_0_124"/>
          <p:cNvSpPr txBox="1"/>
          <p:nvPr/>
        </p:nvSpPr>
        <p:spPr>
          <a:xfrm>
            <a:off x="401515" y="1584375"/>
            <a:ext cx="11388900" cy="3477835"/>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Pelanggan yang mempunyai bmi di atas 25 86% berkemungkinan memiliki tagihan diatas 16.7k</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Seorang perokok memiliki peluang 91% mendapatkan tagihan diatas 16.7k</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Seorang perokok yang memiliki bmi diatas 25 berpeluang 96% mendapatkan tagihan 16.7k</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Seorang dengan bmi diatas 25 memiliki peluang lebih besar mendapatkan tagihan diatas 16.7k dari pelanggan yang memiliki bmi dibawah 25</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Seorang perokok dengan bmi diatas 25 mempunyai peluang lebih besar mendapatkan tagihan 16.7k dari pada pelanggan yang memiliki bmi diatas 25 tapi tidak merokok</a:t>
            </a:r>
            <a:endParaRPr b="0" i="0" sz="2000" u="none" cap="none" strike="noStrike">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42ad2f6649_0_1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451da43991_0_36"/>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Heatmap korelasi antara variable</a:t>
            </a:r>
            <a:endParaRPr/>
          </a:p>
        </p:txBody>
      </p:sp>
      <p:pic>
        <p:nvPicPr>
          <p:cNvPr descr="C:\Users\Dwi\Downloads\Vis Project\korelasi antar variable.png" id="397" name="Google Shape;397;g1451da43991_0_36"/>
          <p:cNvPicPr preferRelativeResize="0"/>
          <p:nvPr/>
        </p:nvPicPr>
        <p:blipFill rotWithShape="1">
          <a:blip r:embed="rId3">
            <a:alphaModFix/>
          </a:blip>
          <a:srcRect b="0" l="0" r="0" t="0"/>
          <a:stretch/>
        </p:blipFill>
        <p:spPr>
          <a:xfrm>
            <a:off x="4502150" y="1828800"/>
            <a:ext cx="3917043" cy="3886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42ad2f6649_0_6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42ad2f6649_0_12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2400"/>
              <a:t>Tagihan kesehatan perokok lebih tinggi daripada kesehatan non perokok</a:t>
            </a:r>
            <a:endParaRPr sz="2400"/>
          </a:p>
        </p:txBody>
      </p:sp>
      <p:pic>
        <p:nvPicPr>
          <p:cNvPr id="409" name="Google Shape;409;g142ad2f6649_0_129"/>
          <p:cNvPicPr preferRelativeResize="0"/>
          <p:nvPr/>
        </p:nvPicPr>
        <p:blipFill rotWithShape="1">
          <a:blip r:embed="rId3">
            <a:alphaModFix/>
          </a:blip>
          <a:srcRect b="4445" l="1249" r="56798" t="14722"/>
          <a:stretch/>
        </p:blipFill>
        <p:spPr>
          <a:xfrm>
            <a:off x="457200" y="1514475"/>
            <a:ext cx="8943975" cy="484673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400"/>
              <a:t>Tagihan kesehatan perokok lebih tinggi daripada kesehatan non perokok</a:t>
            </a:r>
            <a:endParaRPr/>
          </a:p>
        </p:txBody>
      </p:sp>
      <p:pic>
        <p:nvPicPr>
          <p:cNvPr id="415" name="Google Shape;415;p14"/>
          <p:cNvPicPr preferRelativeResize="0"/>
          <p:nvPr/>
        </p:nvPicPr>
        <p:blipFill rotWithShape="1">
          <a:blip r:embed="rId3">
            <a:alphaModFix/>
          </a:blip>
          <a:srcRect b="7777" l="1406" r="50832" t="10833"/>
          <a:stretch/>
        </p:blipFill>
        <p:spPr>
          <a:xfrm>
            <a:off x="323850" y="1838325"/>
            <a:ext cx="8210550" cy="39351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42ad2f6649_0_13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dengan BMI diatas 25 lebih tinggi daripada tagihan kesehatan dengan BMI dibawah 25</a:t>
            </a:r>
            <a:endParaRPr/>
          </a:p>
        </p:txBody>
      </p:sp>
      <p:pic>
        <p:nvPicPr>
          <p:cNvPr id="421" name="Google Shape;421;g142ad2f6649_0_134"/>
          <p:cNvPicPr preferRelativeResize="0"/>
          <p:nvPr/>
        </p:nvPicPr>
        <p:blipFill rotWithShape="1">
          <a:blip r:embed="rId3">
            <a:alphaModFix/>
          </a:blip>
          <a:srcRect b="33333" l="0" r="65521" t="10741"/>
          <a:stretch/>
        </p:blipFill>
        <p:spPr>
          <a:xfrm>
            <a:off x="457200" y="1485900"/>
            <a:ext cx="7734300" cy="35283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5"/>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dengan BMI diatas 25 lebih tinggi daripada tagihan kesehatan dengan BMI dibawah 25</a:t>
            </a:r>
            <a:endParaRPr/>
          </a:p>
        </p:txBody>
      </p:sp>
      <p:pic>
        <p:nvPicPr>
          <p:cNvPr id="427" name="Google Shape;427;p15"/>
          <p:cNvPicPr preferRelativeResize="0"/>
          <p:nvPr/>
        </p:nvPicPr>
        <p:blipFill rotWithShape="1">
          <a:blip r:embed="rId3">
            <a:alphaModFix/>
          </a:blip>
          <a:srcRect b="4075" l="0" r="50000" t="11481"/>
          <a:stretch/>
        </p:blipFill>
        <p:spPr>
          <a:xfrm>
            <a:off x="495300" y="1409700"/>
            <a:ext cx="8686800" cy="41262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22467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Tujuan penelitian ini berdasar atas pertanyaan sehari-hari yang sering terpintas dalam pikiran akan penentuan penagihan asuransi kesehatan.</a:t>
            </a:r>
            <a:endParaRPr/>
          </a:p>
          <a:p>
            <a:pPr indent="0" lvl="0" marL="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Mulai dari penentuan tagihan per individu pelanggan hingga banyaknya variabel lain yang mempengaruhi kesehatan seseorang, orang yang memiliki body mass index yang besar tentu saja akan lebih rentan terkena penyakit kronis dari pada yang memiliki bmi yang normal. Begitu juga faktor lain seperti apa orang itu merokok atau tidak dan juga jenis kelamin seseorang juga menentukan resiko penyakit seseorang. </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6"/>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Tagihan kesehatan laki-laki lebih besar dari perempuan</a:t>
            </a:r>
            <a:endParaRPr sz="2800"/>
          </a:p>
        </p:txBody>
      </p:sp>
      <p:pic>
        <p:nvPicPr>
          <p:cNvPr id="433" name="Google Shape;433;p16"/>
          <p:cNvPicPr preferRelativeResize="0"/>
          <p:nvPr/>
        </p:nvPicPr>
        <p:blipFill rotWithShape="1">
          <a:blip r:embed="rId3">
            <a:alphaModFix/>
          </a:blip>
          <a:srcRect b="4167" l="1015" r="54922" t="12222"/>
          <a:stretch/>
        </p:blipFill>
        <p:spPr>
          <a:xfrm>
            <a:off x="371475" y="1257300"/>
            <a:ext cx="8801100" cy="46970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7"/>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Tagihan kesehatan laki-laki lebih besar dari perempuan</a:t>
            </a:r>
            <a:endParaRPr sz="2800"/>
          </a:p>
        </p:txBody>
      </p:sp>
      <p:pic>
        <p:nvPicPr>
          <p:cNvPr id="439" name="Google Shape;439;p17"/>
          <p:cNvPicPr preferRelativeResize="0"/>
          <p:nvPr/>
        </p:nvPicPr>
        <p:blipFill rotWithShape="1">
          <a:blip r:embed="rId3">
            <a:alphaModFix/>
          </a:blip>
          <a:srcRect b="10278" l="1562" r="50000" t="11389"/>
          <a:stretch/>
        </p:blipFill>
        <p:spPr>
          <a:xfrm>
            <a:off x="342900" y="1428750"/>
            <a:ext cx="9658350" cy="43929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451" name="Google Shape;451;g142ad2f6649_0_139"/>
          <p:cNvSpPr txBox="1"/>
          <p:nvPr/>
        </p:nvSpPr>
        <p:spPr>
          <a:xfrm>
            <a:off x="401515" y="1584375"/>
            <a:ext cx="11388900" cy="3785611"/>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Kesimpulan pertama tagihan pelanggan yang merokok tidak lebih besar dari yang tidak merokok ini harus mendapatkan bukti atau data lebih lanjut</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Kesimpulan kedua bahwa pelanggan yang memiliki bmi diatas 25 tidak lebih besar dari yang memiliki bmi dibawah 25 ini juga harus mendapatkan bukti atau data lebih lanjut</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Kesimpulan ketiga uji tagihan kesehatan laki-laki membuktikan tagihan yang dibebankan lebih besar dari wanita ini juga masih dapat dibuktikan lagi karena p value yang  hanya berbeda sedikit dengan alpha </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1"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451da43991_0_4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Notes</a:t>
            </a:r>
            <a:endParaRPr/>
          </a:p>
        </p:txBody>
      </p:sp>
      <p:sp>
        <p:nvSpPr>
          <p:cNvPr id="457" name="Google Shape;457;g1451da43991_0_41"/>
          <p:cNvSpPr txBox="1"/>
          <p:nvPr/>
        </p:nvSpPr>
        <p:spPr>
          <a:xfrm>
            <a:off x="401515" y="1584375"/>
            <a:ext cx="11388900" cy="2246729"/>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Lebih rapih lagi dalam menggunakan python</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Lebih kreatif dalam penyajian data dalam presntasi</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Lebih bagus lagi dalam penyampain data dan kesimpulan</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1"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Reference</a:t>
            </a:r>
            <a:endParaRPr/>
          </a:p>
        </p:txBody>
      </p:sp>
      <p:sp>
        <p:nvSpPr>
          <p:cNvPr id="463" name="Google Shape;463;p2"/>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Arial"/>
              <a:buChar char="•"/>
            </a:pPr>
            <a:r>
              <a:rPr b="0" i="0" lang="en-US" sz="2000" u="sng" cap="none" strike="noStrike">
                <a:solidFill>
                  <a:schemeClr val="hlink"/>
                </a:solidFill>
                <a:latin typeface="Sora"/>
                <a:ea typeface="Sora"/>
                <a:cs typeface="Sora"/>
                <a:sym typeface="Sora"/>
                <a:hlinkClick r:id="rId3"/>
              </a:rPr>
              <a:t>gambar bmi</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Arial"/>
              <a:buChar char="•"/>
            </a:pPr>
            <a:r>
              <a:rPr lang="en-US" sz="2000" u="sng">
                <a:solidFill>
                  <a:schemeClr val="hlink"/>
                </a:solidFill>
                <a:latin typeface="Sora"/>
                <a:ea typeface="Sora"/>
                <a:cs typeface="Sora"/>
                <a:sym typeface="Sora"/>
                <a:hlinkClick r:id="rId4"/>
              </a:rPr>
              <a:t>gambar gender healt risk</a:t>
            </a:r>
            <a:r>
              <a:rPr b="0" i="0" lang="en-US" sz="2000" u="sng" cap="none" strike="noStrike">
                <a:solidFill>
                  <a:schemeClr val="hlink"/>
                </a:solidFill>
                <a:latin typeface="Sora"/>
                <a:ea typeface="Sora"/>
                <a:cs typeface="Sora"/>
                <a:sym typeface="Sora"/>
                <a:hlinkClick r:id="rId5"/>
              </a:rPr>
              <a:t> </a:t>
            </a:r>
            <a:endParaRPr>
              <a:latin typeface="Sora"/>
              <a:ea typeface="Sora"/>
              <a:cs typeface="Sora"/>
              <a:sym typeface="Sora"/>
            </a:endParaRPr>
          </a:p>
          <a:p>
            <a:pPr indent="-285750" lvl="0" marL="285750" marR="0" rtl="0" algn="l">
              <a:lnSpc>
                <a:spcPct val="100000"/>
              </a:lnSpc>
              <a:spcBef>
                <a:spcPts val="0"/>
              </a:spcBef>
              <a:spcAft>
                <a:spcPts val="0"/>
              </a:spcAft>
              <a:buSzPts val="2000"/>
              <a:buFont typeface="Sora"/>
              <a:buChar char="•"/>
            </a:pPr>
            <a:r>
              <a:rPr lang="en-US" sz="2000" u="sng">
                <a:solidFill>
                  <a:schemeClr val="hlink"/>
                </a:solidFill>
                <a:latin typeface="Sora"/>
                <a:ea typeface="Sora"/>
                <a:cs typeface="Sora"/>
                <a:sym typeface="Sora"/>
                <a:hlinkClick r:id="rId6"/>
              </a:rPr>
              <a:t>dataset</a:t>
            </a:r>
            <a:endParaRPr sz="2000">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6"/>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sp>
        <p:nvSpPr>
          <p:cNvPr descr="How SEX and GENDER Influence Health and Disease" id="216" name="Google Shape;216;p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6"/>
          <p:cNvSpPr txBox="1"/>
          <p:nvPr/>
        </p:nvSpPr>
        <p:spPr>
          <a:xfrm>
            <a:off x="1095555" y="3459192"/>
            <a:ext cx="1049834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Body mass index atau bmi adalah ukuran yang sering digunakan dalam mengukur berat badan seseorang. Bmi pertama kali kembangkan oleh Adolphe Quetelet pada abad ke 19. ukuran ini digunakan untuk mengukur berat ideal seseorang ini juga sering digunakan oleh praktisi kesehatan untuk mengetahui resiko penyakit yang akan muncul dikemudian hari </a:t>
            </a:r>
            <a:endParaRPr b="0" i="0" sz="1400" u="none" cap="none" strike="noStrike">
              <a:solidFill>
                <a:srgbClr val="000000"/>
              </a:solidFill>
              <a:latin typeface="Arial"/>
              <a:ea typeface="Arial"/>
              <a:cs typeface="Arial"/>
              <a:sym typeface="Arial"/>
            </a:endParaRPr>
          </a:p>
        </p:txBody>
      </p:sp>
      <p:pic>
        <p:nvPicPr>
          <p:cNvPr descr="Kalkulator BMI" id="218" name="Google Shape;218;p6"/>
          <p:cNvPicPr preferRelativeResize="0"/>
          <p:nvPr/>
        </p:nvPicPr>
        <p:blipFill rotWithShape="1">
          <a:blip r:embed="rId3">
            <a:alphaModFix/>
          </a:blip>
          <a:srcRect b="0" l="0" r="0" t="0"/>
          <a:stretch/>
        </p:blipFill>
        <p:spPr>
          <a:xfrm>
            <a:off x="2855642" y="1831046"/>
            <a:ext cx="5848350" cy="1390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pic>
        <p:nvPicPr>
          <p:cNvPr descr="C:\Users\Dwi\Downloads\Vis Project\SexGenderInfographic11x17_508_Final_001.png" id="224" name="Google Shape;224;p7"/>
          <p:cNvPicPr preferRelativeResize="0"/>
          <p:nvPr/>
        </p:nvPicPr>
        <p:blipFill rotWithShape="1">
          <a:blip r:embed="rId3">
            <a:alphaModFix/>
          </a:blip>
          <a:srcRect b="0" l="0" r="0" t="0"/>
          <a:stretch/>
        </p:blipFill>
        <p:spPr>
          <a:xfrm>
            <a:off x="430441" y="1436915"/>
            <a:ext cx="3056004" cy="4723266"/>
          </a:xfrm>
          <a:prstGeom prst="rect">
            <a:avLst/>
          </a:prstGeom>
          <a:noFill/>
          <a:ln>
            <a:noFill/>
          </a:ln>
        </p:spPr>
      </p:pic>
      <p:sp>
        <p:nvSpPr>
          <p:cNvPr id="225" name="Google Shape;225;p7"/>
          <p:cNvSpPr txBox="1"/>
          <p:nvPr/>
        </p:nvSpPr>
        <p:spPr>
          <a:xfrm>
            <a:off x="4632384" y="1604513"/>
            <a:ext cx="623689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Selain faktor berat badan ada juga yang menemukan resiko penyakit dari perbedaan jenis kelamin seseorang, penelitian ini masih terus dilakukan dan diperbaharui, walau begitu beberapa penelitian sudah menemukan korelasi suatu penyakit dengan jenis kelamin seseorang.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8"/>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pic>
        <p:nvPicPr>
          <p:cNvPr descr="Berkas:Cigarette smoking.jpg - Wikipedia bahasa Indonesia, ensiklopedia  bebas" id="231" name="Google Shape;231;p8"/>
          <p:cNvPicPr preferRelativeResize="0"/>
          <p:nvPr/>
        </p:nvPicPr>
        <p:blipFill rotWithShape="1">
          <a:blip r:embed="rId3">
            <a:alphaModFix/>
          </a:blip>
          <a:srcRect b="0" l="0" r="0" t="0"/>
          <a:stretch/>
        </p:blipFill>
        <p:spPr>
          <a:xfrm>
            <a:off x="4769908" y="1466056"/>
            <a:ext cx="2250018" cy="1687514"/>
          </a:xfrm>
          <a:prstGeom prst="rect">
            <a:avLst/>
          </a:prstGeom>
          <a:noFill/>
          <a:ln>
            <a:noFill/>
          </a:ln>
        </p:spPr>
      </p:pic>
      <p:sp>
        <p:nvSpPr>
          <p:cNvPr id="232" name="Google Shape;232;p8"/>
          <p:cNvSpPr txBox="1"/>
          <p:nvPr/>
        </p:nvSpPr>
        <p:spPr>
          <a:xfrm>
            <a:off x="466725" y="3552825"/>
            <a:ext cx="112109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Faktor lain yang biasa dikaitkan dengan kesehatan seseorang adalah kebiasan konsumsi rokok yang dilakukan sebagian individu, rokok sudah dikaitkan langsung dengan pertumbuhan penyakit kanker paru-paru atau penyakit yang dapat menyerang area pernapasan seseorang. Selain kanker paru-paru rokok juga dikaitkan dengan pertumbuhan sel kanker dan stroke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42ad2f6649_0_7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2ad2f6649_0_7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Dataset</a:t>
            </a:r>
            <a:endParaRPr/>
          </a:p>
        </p:txBody>
      </p:sp>
      <p:sp>
        <p:nvSpPr>
          <p:cNvPr id="244" name="Google Shape;244;g142ad2f6649_0_79"/>
          <p:cNvSpPr txBox="1"/>
          <p:nvPr/>
        </p:nvSpPr>
        <p:spPr>
          <a:xfrm>
            <a:off x="401515" y="1584375"/>
            <a:ext cx="11388900" cy="255450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Dataset yang digunakan adalah kumpulan data pelanggan asuransi kesehatan data ini mancakup beberapa bagian antara lain:</a:t>
            </a:r>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1. umur pelanggan </a:t>
            </a:r>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2. jenis kelamin </a:t>
            </a:r>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3. bmi</a:t>
            </a:r>
            <a:endParaRPr b="0" i="0" sz="2000" u="none" cap="none" strike="noStrike">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4. jumlah anak </a:t>
            </a:r>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5. wilayah tempat tinggal pelanggan</a:t>
            </a:r>
            <a:endParaRPr/>
          </a:p>
          <a:p>
            <a:pPr indent="0" lvl="0" marL="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6. tagihan yang dibebankan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